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62" r:id="rId5"/>
    <p:sldId id="263" r:id="rId6"/>
    <p:sldId id="259" r:id="rId7"/>
    <p:sldId id="257" r:id="rId8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3BDE1"/>
    <a:srgbClr val="98B6FA"/>
    <a:srgbClr val="618FD9"/>
    <a:srgbClr val="60A9DA"/>
    <a:srgbClr val="479CD5"/>
    <a:srgbClr val="51AFFD"/>
    <a:srgbClr val="1895FC"/>
    <a:srgbClr val="5A88BA"/>
    <a:srgbClr val="388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07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-4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0559-14BE-4AE3-8D88-284BFE79538C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5ABC-3EB9-4F6E-8E5A-0B4E3FBDC0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324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0559-14BE-4AE3-8D88-284BFE79538C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5ABC-3EB9-4F6E-8E5A-0B4E3FBDC0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71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0559-14BE-4AE3-8D88-284BFE79538C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5ABC-3EB9-4F6E-8E5A-0B4E3FBDC0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6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0559-14BE-4AE3-8D88-284BFE79538C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5ABC-3EB9-4F6E-8E5A-0B4E3FBDC0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89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0559-14BE-4AE3-8D88-284BFE79538C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5ABC-3EB9-4F6E-8E5A-0B4E3FBDC0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08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0559-14BE-4AE3-8D88-284BFE79538C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5ABC-3EB9-4F6E-8E5A-0B4E3FBDC0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5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0559-14BE-4AE3-8D88-284BFE79538C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5ABC-3EB9-4F6E-8E5A-0B4E3FBDC0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921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0559-14BE-4AE3-8D88-284BFE79538C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5ABC-3EB9-4F6E-8E5A-0B4E3FBDC0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59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0559-14BE-4AE3-8D88-284BFE79538C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5ABC-3EB9-4F6E-8E5A-0B4E3FBDC0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71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0559-14BE-4AE3-8D88-284BFE79538C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5ABC-3EB9-4F6E-8E5A-0B4E3FBDC0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76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0559-14BE-4AE3-8D88-284BFE79538C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5ABC-3EB9-4F6E-8E5A-0B4E3FBDC0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648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C0559-14BE-4AE3-8D88-284BFE79538C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65ABC-3EB9-4F6E-8E5A-0B4E3FBDC0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67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gif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gif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57270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 marL="342900" indent="-342900">
              <a:buAutoNum type="arabicParenR"/>
            </a:pPr>
            <a:r>
              <a:rPr lang="fr-FR" dirty="0" smtClean="0"/>
              <a:t>de </a:t>
            </a:r>
            <a:r>
              <a:rPr lang="fr-FR" dirty="0"/>
              <a:t>consulter les listes d’appel qui sont affichées et de noter le numéro de leur </a:t>
            </a:r>
            <a:r>
              <a:rPr lang="fr-FR" dirty="0" smtClean="0"/>
              <a:t>place. </a:t>
            </a:r>
            <a:r>
              <a:rPr lang="fr-FR" b="1" dirty="0" smtClean="0">
                <a:solidFill>
                  <a:srgbClr val="FF0000"/>
                </a:solidFill>
              </a:rPr>
              <a:t>Il </a:t>
            </a:r>
            <a:r>
              <a:rPr lang="fr-FR" b="1" dirty="0">
                <a:solidFill>
                  <a:srgbClr val="FF0000"/>
                </a:solidFill>
              </a:rPr>
              <a:t>ne sera pas délivré de convocation individuelle</a:t>
            </a:r>
            <a:r>
              <a:rPr lang="fr-FR" dirty="0">
                <a:solidFill>
                  <a:srgbClr val="FF0000"/>
                </a:solidFill>
              </a:rPr>
              <a:t>.</a:t>
            </a:r>
            <a:r>
              <a:rPr lang="fr-FR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-2" y="3921560"/>
            <a:ext cx="91440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2</a:t>
            </a:r>
            <a:r>
              <a:rPr lang="fr-FR" dirty="0"/>
              <a:t>) de se rendre </a:t>
            </a:r>
            <a:r>
              <a:rPr lang="fr-FR" b="1" dirty="0">
                <a:solidFill>
                  <a:srgbClr val="FF0000"/>
                </a:solidFill>
              </a:rPr>
              <a:t>au moins 15 minutes</a:t>
            </a:r>
            <a:r>
              <a:rPr lang="fr-FR" b="1" dirty="0"/>
              <a:t> </a:t>
            </a:r>
            <a:r>
              <a:rPr lang="fr-FR" b="1" dirty="0">
                <a:solidFill>
                  <a:srgbClr val="FF0000"/>
                </a:solidFill>
              </a:rPr>
              <a:t>avant le début de l'épreuve</a:t>
            </a:r>
            <a:r>
              <a:rPr lang="fr-FR" dirty="0"/>
              <a:t> devant la porte d'accès de la salle d'examen, et d'y préparer les éléments nécessaires à l'épreuve ou autorisés pour celle-ci, à savoir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carte </a:t>
            </a:r>
            <a:r>
              <a:rPr lang="fr-FR" dirty="0"/>
              <a:t>d’étudiant </a:t>
            </a:r>
            <a:r>
              <a:rPr lang="fr-FR" b="1" dirty="0">
                <a:solidFill>
                  <a:srgbClr val="FF0000"/>
                </a:solidFill>
              </a:rPr>
              <a:t>ou</a:t>
            </a:r>
            <a:r>
              <a:rPr lang="fr-FR" b="1" dirty="0"/>
              <a:t> 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certificat </a:t>
            </a:r>
            <a:r>
              <a:rPr lang="fr-FR" dirty="0"/>
              <a:t>de scolarité fourni par l’ISPB + carte d’identité, passeport ou permis de conduire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le </a:t>
            </a:r>
            <a:r>
              <a:rPr lang="fr-FR" dirty="0"/>
              <a:t>matériel pour composer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calculatrices</a:t>
            </a:r>
            <a:r>
              <a:rPr lang="fr-FR" dirty="0"/>
              <a:t>* (pour certaines épreuves et dans la limite des modèles autorisés, </a:t>
            </a:r>
            <a:r>
              <a:rPr lang="fr-FR" i="1" dirty="0"/>
              <a:t>cf</a:t>
            </a:r>
            <a:r>
              <a:rPr lang="fr-FR" dirty="0"/>
              <a:t>. annexe)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bouchons </a:t>
            </a:r>
            <a:r>
              <a:rPr lang="fr-FR" dirty="0"/>
              <a:t>ou casques anti-bruit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45702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CONSIGNES </a:t>
            </a:r>
            <a:r>
              <a:rPr lang="fr-FR" sz="2800" b="1" dirty="0">
                <a:solidFill>
                  <a:srgbClr val="FF0000"/>
                </a:solidFill>
              </a:rPr>
              <a:t>A RESPECTER PAR LES </a:t>
            </a:r>
            <a:r>
              <a:rPr lang="fr-FR" sz="2800" b="1" dirty="0" smtClean="0">
                <a:solidFill>
                  <a:srgbClr val="FF0000"/>
                </a:solidFill>
              </a:rPr>
              <a:t>ETUDIANTS</a:t>
            </a: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LORS </a:t>
            </a:r>
            <a:r>
              <a:rPr lang="fr-FR" sz="2800" b="1" dirty="0">
                <a:solidFill>
                  <a:srgbClr val="FF0000"/>
                </a:solidFill>
              </a:rPr>
              <a:t>DES EXAMENS 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" y="1866670"/>
            <a:ext cx="9144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POUR LE BON DEROULEMENT DES EXAMENS, IL EST DEMANDE AUX ETUDIANTS :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812168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04080"/>
            <a:ext cx="914399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dirty="0"/>
              <a:t> 3/ d'</a:t>
            </a:r>
            <a:r>
              <a:rPr lang="fr-FR" b="1" dirty="0">
                <a:solidFill>
                  <a:srgbClr val="FF0000"/>
                </a:solidFill>
              </a:rPr>
              <a:t>attendre</a:t>
            </a:r>
            <a:r>
              <a:rPr lang="fr-FR" b="1" dirty="0"/>
              <a:t> </a:t>
            </a:r>
            <a:r>
              <a:rPr lang="fr-FR" dirty="0"/>
              <a:t>qu'un surveillant vous autorise à entrer dans la salle d'examen. </a:t>
            </a:r>
            <a:r>
              <a:rPr lang="fr-FR" b="1" dirty="0">
                <a:solidFill>
                  <a:srgbClr val="FF0000"/>
                </a:solidFill>
              </a:rPr>
              <a:t>Déposer alors en passant</a:t>
            </a:r>
            <a:r>
              <a:rPr lang="fr-FR" dirty="0"/>
              <a:t>, en bas de l’estrade, tous les éléments interdits lors de l'épreuve, à savoir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tous </a:t>
            </a:r>
            <a:r>
              <a:rPr lang="fr-FR" dirty="0"/>
              <a:t>documents (sauf si indication contraire mentionnée par les surveillants)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cartables </a:t>
            </a:r>
            <a:r>
              <a:rPr lang="fr-FR" dirty="0"/>
              <a:t>et/ou sacs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téléphones </a:t>
            </a:r>
            <a:r>
              <a:rPr lang="fr-FR" dirty="0"/>
              <a:t>portables </a:t>
            </a:r>
            <a:r>
              <a:rPr lang="fr-FR" dirty="0">
                <a:solidFill>
                  <a:srgbClr val="FF0000"/>
                </a:solidFill>
              </a:rPr>
              <a:t>(</a:t>
            </a:r>
            <a:r>
              <a:rPr lang="fr-FR" b="1" dirty="0">
                <a:solidFill>
                  <a:srgbClr val="FF0000"/>
                </a:solidFill>
              </a:rPr>
              <a:t>que vous aurez pris soin d'éteindre</a:t>
            </a:r>
            <a:r>
              <a:rPr lang="fr-FR" dirty="0">
                <a:solidFill>
                  <a:srgbClr val="FF0000"/>
                </a:solidFill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trousses 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stabylos</a:t>
            </a:r>
            <a:r>
              <a:rPr lang="fr-FR" dirty="0" smtClean="0"/>
              <a:t> </a:t>
            </a:r>
            <a:r>
              <a:rPr lang="fr-FR" dirty="0"/>
              <a:t>(à conserver uniquement si consigne particulière liée à l’épreuve)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calculatrices </a:t>
            </a:r>
            <a:r>
              <a:rPr lang="fr-FR" dirty="0"/>
              <a:t>(sauf pour certaines </a:t>
            </a:r>
            <a:r>
              <a:rPr lang="fr-FR" dirty="0" smtClean="0"/>
              <a:t>épreuves, </a:t>
            </a:r>
            <a:r>
              <a:rPr lang="fr-FR" b="1" dirty="0" smtClean="0">
                <a:solidFill>
                  <a:srgbClr val="FF0000"/>
                </a:solidFill>
              </a:rPr>
              <a:t>couvercle retiré</a:t>
            </a:r>
            <a:r>
              <a:rPr lang="fr-FR" dirty="0" smtClean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manteaux </a:t>
            </a:r>
            <a:r>
              <a:rPr lang="fr-FR" dirty="0"/>
              <a:t>et/ou autres accessoires vestimentaires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appareils </a:t>
            </a:r>
            <a:r>
              <a:rPr lang="fr-FR" dirty="0"/>
              <a:t>à écouteur (même ceux utilisés pour obtenir un isolement sonore)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FF0000"/>
                </a:solidFill>
              </a:rPr>
              <a:t>montres </a:t>
            </a:r>
            <a:r>
              <a:rPr lang="fr-FR" b="1" dirty="0">
                <a:solidFill>
                  <a:srgbClr val="FF0000"/>
                </a:solidFill>
              </a:rPr>
              <a:t>connectées </a:t>
            </a:r>
          </a:p>
          <a:p>
            <a:endParaRPr lang="fr-FR" b="1" i="1" dirty="0" smtClean="0"/>
          </a:p>
          <a:p>
            <a:endParaRPr lang="fr-FR" b="1" i="1" dirty="0" smtClean="0"/>
          </a:p>
          <a:p>
            <a:r>
              <a:rPr lang="fr-FR" b="1" i="1" dirty="0" smtClean="0"/>
              <a:t>N</a:t>
            </a:r>
            <a:r>
              <a:rPr lang="fr-FR" b="1" i="1" dirty="0"/>
              <a:t>. B. : </a:t>
            </a:r>
            <a:r>
              <a:rPr lang="fr-FR" i="1" dirty="0">
                <a:solidFill>
                  <a:srgbClr val="FF0000"/>
                </a:solidFill>
              </a:rPr>
              <a:t>Aucun étudiant ne sera autorisé à rentrer pendant les 5 minutes qui précèdent le début </a:t>
            </a:r>
            <a:r>
              <a:rPr lang="fr-FR" i="1" dirty="0"/>
              <a:t>de l'épreuve ; les retardataires seront autorisés à rentrer à partir du début de l'épreuve et au plus tard 20 minutes après l'ouverture de l'enveloppe contenant les sujets.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4138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37619"/>
            <a:ext cx="914399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dirty="0"/>
              <a:t> 4/ de </a:t>
            </a:r>
            <a:r>
              <a:rPr lang="fr-FR" b="1" dirty="0">
                <a:solidFill>
                  <a:srgbClr val="FF0000"/>
                </a:solidFill>
              </a:rPr>
              <a:t>rejoindre ensuite sa place </a:t>
            </a:r>
            <a:r>
              <a:rPr lang="fr-FR" dirty="0"/>
              <a:t>puis de suivre les instructions données par les surveillants. </a:t>
            </a:r>
          </a:p>
          <a:p>
            <a:endParaRPr lang="fr-FR" b="1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ATTENTION</a:t>
            </a:r>
            <a:r>
              <a:rPr lang="fr-FR" b="1" dirty="0" smtClean="0"/>
              <a:t> </a:t>
            </a:r>
            <a:r>
              <a:rPr lang="fr-FR" b="1" dirty="0"/>
              <a:t>: </a:t>
            </a:r>
            <a:r>
              <a:rPr lang="fr-FR" dirty="0"/>
              <a:t>Vous devez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vérifier </a:t>
            </a:r>
            <a:r>
              <a:rPr lang="fr-FR" dirty="0"/>
              <a:t>que la grille de QCM (le cas échéant) est bien libellée à vos nom et prénom </a:t>
            </a:r>
          </a:p>
          <a:p>
            <a:r>
              <a:rPr lang="fr-FR" dirty="0"/>
              <a:t>aucun </a:t>
            </a:r>
            <a:r>
              <a:rPr lang="fr-FR" b="1" dirty="0">
                <a:solidFill>
                  <a:srgbClr val="FF0000"/>
                </a:solidFill>
              </a:rPr>
              <a:t>stylo bille effaçable </a:t>
            </a:r>
            <a:r>
              <a:rPr lang="fr-FR" dirty="0"/>
              <a:t>ne doit être utilisé pour remplir la grille de QCM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inscrire </a:t>
            </a:r>
            <a:r>
              <a:rPr lang="fr-FR" dirty="0"/>
              <a:t>vos nom et prénom sur chaque fascicule (le cas échéant)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inscrire </a:t>
            </a:r>
            <a:r>
              <a:rPr lang="fr-FR" dirty="0"/>
              <a:t>le numéro de votre place sur la chemise de couleur (le cas échéant) contenant l’ensemble </a:t>
            </a:r>
            <a:r>
              <a:rPr lang="fr-FR" dirty="0" smtClean="0"/>
              <a:t>des </a:t>
            </a:r>
            <a:r>
              <a:rPr lang="fr-FR" dirty="0"/>
              <a:t>documents de composition 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r>
              <a:rPr lang="fr-FR" b="1" i="1" dirty="0"/>
              <a:t>N. B. : </a:t>
            </a:r>
            <a:r>
              <a:rPr lang="fr-FR" i="1" dirty="0"/>
              <a:t>Pour éviter toute perturbation, </a:t>
            </a:r>
            <a:r>
              <a:rPr lang="fr-FR" i="1" dirty="0">
                <a:solidFill>
                  <a:srgbClr val="FF0000"/>
                </a:solidFill>
              </a:rPr>
              <a:t>aucun départ de la salle d'examens ne sera autorisé dans la 1/2 heure suivant le début des épreuves et dans le 1/4 d'heure précédant la fin de l'épreuve</a:t>
            </a:r>
            <a:r>
              <a:rPr lang="fr-FR" i="1" dirty="0"/>
              <a:t>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9686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05342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dirty="0"/>
              <a:t> 5/ au signal de fin d’épreuve, </a:t>
            </a:r>
            <a:r>
              <a:rPr lang="fr-FR" b="1" dirty="0">
                <a:solidFill>
                  <a:srgbClr val="FF0000"/>
                </a:solidFill>
              </a:rPr>
              <a:t>de cesser d’écrire et de se lever</a:t>
            </a:r>
            <a:r>
              <a:rPr lang="fr-FR" dirty="0"/>
              <a:t>, puis de rester à sa place jusqu’à la fin du </a:t>
            </a:r>
            <a:r>
              <a:rPr lang="fr-FR" b="1" dirty="0">
                <a:solidFill>
                  <a:srgbClr val="FF0000"/>
                </a:solidFill>
              </a:rPr>
              <a:t>ramassage et du comptage </a:t>
            </a:r>
            <a:r>
              <a:rPr lang="fr-FR" dirty="0"/>
              <a:t>des copies par les surveillants. 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r>
              <a:rPr lang="fr-FR" b="1" i="1" dirty="0"/>
              <a:t>N. B. : </a:t>
            </a:r>
            <a:r>
              <a:rPr lang="fr-FR" i="1" dirty="0">
                <a:solidFill>
                  <a:srgbClr val="FF0000"/>
                </a:solidFill>
              </a:rPr>
              <a:t>Toute fraude ou tentative de fraude peut entrainer votre traduction devant la section disciplinaire </a:t>
            </a:r>
            <a:r>
              <a:rPr lang="fr-FR" i="1" dirty="0"/>
              <a:t>de l’université qui peut prononcer : </a:t>
            </a:r>
            <a:endParaRPr lang="fr-FR" dirty="0"/>
          </a:p>
          <a:p>
            <a:r>
              <a:rPr lang="fr-FR" i="1" dirty="0"/>
              <a:t>-la nullité de l’épreuve, d’un groupe d’épreuves ou de la session </a:t>
            </a:r>
            <a:endParaRPr lang="fr-FR" dirty="0"/>
          </a:p>
          <a:p>
            <a:r>
              <a:rPr lang="fr-FR" i="1" dirty="0"/>
              <a:t>-une sanction disciplinaire allant jusqu’à l’interdiction définitive de prendre toute inscription et de subir tout examen conduisant à un diplôme ou titre délivré par un établissement public d’enseignement supérieur.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948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00" y="480833"/>
            <a:ext cx="7926145" cy="5809134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4835236" y="1759527"/>
            <a:ext cx="1801091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973780" y="3267637"/>
            <a:ext cx="1413165" cy="3186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973779" y="3579364"/>
            <a:ext cx="2563094" cy="3186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183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637309" y="268952"/>
            <a:ext cx="7689926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Liste des calculatrices autorisées aux examens de Pharmacie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(Année 2016-2017)</a:t>
            </a:r>
            <a:endParaRPr kumimoji="0" lang="fr-FR" alt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8482"/>
            <a:ext cx="9144000" cy="430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1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e 36"/>
          <p:cNvGrpSpPr/>
          <p:nvPr/>
        </p:nvGrpSpPr>
        <p:grpSpPr>
          <a:xfrm>
            <a:off x="32656" y="5596799"/>
            <a:ext cx="2471188" cy="758686"/>
            <a:chOff x="-410224" y="5689844"/>
            <a:chExt cx="2268810" cy="758686"/>
          </a:xfrm>
        </p:grpSpPr>
        <p:sp>
          <p:nvSpPr>
            <p:cNvPr id="80" name="Flèche droite 79"/>
            <p:cNvSpPr/>
            <p:nvPr/>
          </p:nvSpPr>
          <p:spPr>
            <a:xfrm>
              <a:off x="-410224" y="5801829"/>
              <a:ext cx="2160939" cy="533399"/>
            </a:xfrm>
            <a:prstGeom prst="rightArrow">
              <a:avLst/>
            </a:prstGeom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ectangle 35"/>
            <p:cNvSpPr/>
            <p:nvPr/>
          </p:nvSpPr>
          <p:spPr>
            <a:xfrm>
              <a:off x="1445908" y="5689844"/>
              <a:ext cx="412678" cy="75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0598">
            <a:off x="4934049" y="1180076"/>
            <a:ext cx="1103774" cy="1027274"/>
          </a:xfrm>
          <a:prstGeom prst="rect">
            <a:avLst/>
          </a:prstGeom>
        </p:spPr>
      </p:pic>
      <p:grpSp>
        <p:nvGrpSpPr>
          <p:cNvPr id="23" name="Groupe 22"/>
          <p:cNvGrpSpPr>
            <a:grpSpLocks noChangeAspect="1"/>
          </p:cNvGrpSpPr>
          <p:nvPr/>
        </p:nvGrpSpPr>
        <p:grpSpPr>
          <a:xfrm>
            <a:off x="6620288" y="2873764"/>
            <a:ext cx="2552283" cy="1912824"/>
            <a:chOff x="2707571" y="5532351"/>
            <a:chExt cx="850761" cy="637608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667" y="5532351"/>
              <a:ext cx="437902" cy="323042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571" y="5807075"/>
              <a:ext cx="483845" cy="362884"/>
            </a:xfrm>
            <a:prstGeom prst="rect">
              <a:avLst/>
            </a:prstGeom>
          </p:spPr>
        </p:pic>
        <p:sp>
          <p:nvSpPr>
            <p:cNvPr id="26" name="ZoneTexte 25"/>
            <p:cNvSpPr txBox="1"/>
            <p:nvPr/>
          </p:nvSpPr>
          <p:spPr>
            <a:xfrm>
              <a:off x="3023550" y="5857158"/>
              <a:ext cx="391774" cy="11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Passeport</a:t>
              </a:r>
              <a:endParaRPr lang="fr-FR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3253823" y="5583180"/>
              <a:ext cx="304509" cy="194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Carte</a:t>
              </a:r>
            </a:p>
            <a:p>
              <a:r>
                <a:rPr lang="fr-F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identité</a:t>
              </a:r>
              <a:endParaRPr lang="fr-FR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924556" y="5800398"/>
              <a:ext cx="144911" cy="11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ou</a:t>
              </a:r>
              <a:endParaRPr lang="fr-FR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3285288" y="5927888"/>
              <a:ext cx="144911" cy="11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ou</a:t>
              </a:r>
              <a:endParaRPr lang="fr-FR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4" name="Imag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5908">
            <a:off x="5998168" y="1344832"/>
            <a:ext cx="1852465" cy="858871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7" b="23660"/>
          <a:stretch/>
        </p:blipFill>
        <p:spPr>
          <a:xfrm rot="20334337">
            <a:off x="179127" y="1391185"/>
            <a:ext cx="1267560" cy="670332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421488" y="123169"/>
            <a:ext cx="8294914" cy="488959"/>
            <a:chOff x="3041108" y="477399"/>
            <a:chExt cx="3791655" cy="488959"/>
          </a:xfrm>
        </p:grpSpPr>
        <p:sp>
          <p:nvSpPr>
            <p:cNvPr id="6" name="Forme libre 5"/>
            <p:cNvSpPr/>
            <p:nvPr/>
          </p:nvSpPr>
          <p:spPr>
            <a:xfrm>
              <a:off x="3041108" y="477399"/>
              <a:ext cx="3791655" cy="488959"/>
            </a:xfrm>
            <a:custGeom>
              <a:avLst/>
              <a:gdLst>
                <a:gd name="connsiteX0" fmla="*/ 0 w 1828800"/>
                <a:gd name="connsiteY0" fmla="*/ 270939 h 1625600"/>
                <a:gd name="connsiteX1" fmla="*/ 270939 w 1828800"/>
                <a:gd name="connsiteY1" fmla="*/ 0 h 1625600"/>
                <a:gd name="connsiteX2" fmla="*/ 1557861 w 1828800"/>
                <a:gd name="connsiteY2" fmla="*/ 0 h 1625600"/>
                <a:gd name="connsiteX3" fmla="*/ 1828800 w 1828800"/>
                <a:gd name="connsiteY3" fmla="*/ 270939 h 1625600"/>
                <a:gd name="connsiteX4" fmla="*/ 1828800 w 1828800"/>
                <a:gd name="connsiteY4" fmla="*/ 1354661 h 1625600"/>
                <a:gd name="connsiteX5" fmla="*/ 1557861 w 1828800"/>
                <a:gd name="connsiteY5" fmla="*/ 1625600 h 1625600"/>
                <a:gd name="connsiteX6" fmla="*/ 270939 w 1828800"/>
                <a:gd name="connsiteY6" fmla="*/ 1625600 h 1625600"/>
                <a:gd name="connsiteX7" fmla="*/ 0 w 1828800"/>
                <a:gd name="connsiteY7" fmla="*/ 1354661 h 1625600"/>
                <a:gd name="connsiteX8" fmla="*/ 0 w 1828800"/>
                <a:gd name="connsiteY8" fmla="*/ 270939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625600">
                  <a:moveTo>
                    <a:pt x="0" y="270939"/>
                  </a:moveTo>
                  <a:cubicBezTo>
                    <a:pt x="0" y="121304"/>
                    <a:pt x="121304" y="0"/>
                    <a:pt x="270939" y="0"/>
                  </a:cubicBezTo>
                  <a:lnTo>
                    <a:pt x="1557861" y="0"/>
                  </a:lnTo>
                  <a:cubicBezTo>
                    <a:pt x="1707496" y="0"/>
                    <a:pt x="1828800" y="121304"/>
                    <a:pt x="1828800" y="270939"/>
                  </a:cubicBezTo>
                  <a:lnTo>
                    <a:pt x="1828800" y="1354661"/>
                  </a:lnTo>
                  <a:cubicBezTo>
                    <a:pt x="1828800" y="1504296"/>
                    <a:pt x="1707496" y="1625600"/>
                    <a:pt x="1557861" y="1625600"/>
                  </a:cubicBezTo>
                  <a:lnTo>
                    <a:pt x="270939" y="1625600"/>
                  </a:lnTo>
                  <a:cubicBezTo>
                    <a:pt x="121304" y="1625600"/>
                    <a:pt x="0" y="1504296"/>
                    <a:pt x="0" y="1354661"/>
                  </a:cubicBezTo>
                  <a:lnTo>
                    <a:pt x="0" y="27093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945" tIns="227945" rIns="227945" bIns="227945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900" kern="120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104453" y="563715"/>
              <a:ext cx="1666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RAPPEL DES CONSIGNES EPREUVE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9" t="7339" r="14348"/>
          <a:stretch/>
        </p:blipFill>
        <p:spPr>
          <a:xfrm>
            <a:off x="2823869" y="1741403"/>
            <a:ext cx="1572457" cy="124254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277" y="781045"/>
            <a:ext cx="1156608" cy="89198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" t="16628" r="1" b="14592"/>
          <a:stretch/>
        </p:blipFill>
        <p:spPr>
          <a:xfrm>
            <a:off x="209385" y="2401797"/>
            <a:ext cx="1408366" cy="88330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" r="6932"/>
          <a:stretch/>
        </p:blipFill>
        <p:spPr>
          <a:xfrm>
            <a:off x="163489" y="3491407"/>
            <a:ext cx="1177329" cy="1012371"/>
          </a:xfrm>
          <a:prstGeom prst="rect">
            <a:avLst/>
          </a:prstGeom>
        </p:spPr>
      </p:pic>
      <p:sp>
        <p:nvSpPr>
          <p:cNvPr id="13" name="Interdiction 12"/>
          <p:cNvSpPr/>
          <p:nvPr/>
        </p:nvSpPr>
        <p:spPr>
          <a:xfrm>
            <a:off x="1603640" y="794779"/>
            <a:ext cx="1566410" cy="1607018"/>
          </a:xfrm>
          <a:prstGeom prst="noSmoking">
            <a:avLst>
              <a:gd name="adj" fmla="val 614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 rot="20387597">
            <a:off x="337823" y="1369816"/>
            <a:ext cx="1039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Étui </a:t>
            </a:r>
          </a:p>
          <a:p>
            <a:r>
              <a:rPr lang="fr-FR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Lunettes</a:t>
            </a:r>
            <a:endParaRPr lang="fr-FR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ouée 14"/>
          <p:cNvSpPr/>
          <p:nvPr/>
        </p:nvSpPr>
        <p:spPr>
          <a:xfrm>
            <a:off x="5890722" y="684863"/>
            <a:ext cx="1813877" cy="698937"/>
          </a:xfrm>
          <a:prstGeom prst="donut">
            <a:avLst>
              <a:gd name="adj" fmla="val 1263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45" y="2889710"/>
            <a:ext cx="1324638" cy="837173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509271" y="302033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+</a:t>
            </a:r>
            <a:endParaRPr lang="fr-FR" sz="24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5922442" y="310513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ou</a:t>
            </a:r>
            <a:endParaRPr lang="fr-F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696656" y="1199134"/>
            <a:ext cx="1453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Palatino Linotype" panose="02040502050505030304" pitchFamily="18" charset="0"/>
              </a:rPr>
              <a:t>Ça n’est pas</a:t>
            </a:r>
            <a:endParaRPr lang="fr-FR" b="1" dirty="0">
              <a:latin typeface="Palatino Linotype" panose="02040502050505030304" pitchFamily="18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919876" y="851098"/>
            <a:ext cx="178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Palatino Linotype" panose="02040502050505030304" pitchFamily="18" charset="0"/>
              </a:rPr>
              <a:t>C’est autorisé !</a:t>
            </a:r>
            <a:endParaRPr lang="fr-FR" b="1" dirty="0">
              <a:latin typeface="Palatino Linotype" panose="02040502050505030304" pitchFamily="18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959292" y="4013948"/>
            <a:ext cx="337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Palatino Linotype" panose="02040502050505030304" pitchFamily="18" charset="0"/>
              </a:rPr>
              <a:t>Même éteint,  dans sa poche…</a:t>
            </a:r>
            <a:endParaRPr lang="fr-FR" b="1" dirty="0">
              <a:latin typeface="Palatino Linotype" panose="02040502050505030304" pitchFamily="18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892512" y="1818052"/>
            <a:ext cx="118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Palatino Linotype" panose="02040502050505030304" pitchFamily="18" charset="0"/>
              </a:rPr>
              <a:t>permis !</a:t>
            </a:r>
            <a:endParaRPr lang="fr-FR" b="1" dirty="0">
              <a:latin typeface="Palatino Linotype" panose="02040502050505030304" pitchFamily="18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 rot="16200000">
            <a:off x="2775585" y="5224839"/>
            <a:ext cx="92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 min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3" name="Connecteur droit avec flèche 42"/>
          <p:cNvCxnSpPr/>
          <p:nvPr/>
        </p:nvCxnSpPr>
        <p:spPr>
          <a:xfrm>
            <a:off x="2107935" y="5807910"/>
            <a:ext cx="1165289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e 43"/>
          <p:cNvGrpSpPr/>
          <p:nvPr/>
        </p:nvGrpSpPr>
        <p:grpSpPr>
          <a:xfrm>
            <a:off x="2359096" y="5850741"/>
            <a:ext cx="694785" cy="587000"/>
            <a:chOff x="4203140" y="4197673"/>
            <a:chExt cx="694785" cy="587000"/>
          </a:xfrm>
        </p:grpSpPr>
        <p:pic>
          <p:nvPicPr>
            <p:cNvPr id="45" name="Image 44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63" r="2673" b="28178"/>
            <a:stretch/>
          </p:blipFill>
          <p:spPr>
            <a:xfrm>
              <a:off x="4203140" y="4339429"/>
              <a:ext cx="694785" cy="329513"/>
            </a:xfrm>
            <a:prstGeom prst="rect">
              <a:avLst/>
            </a:prstGeom>
          </p:spPr>
        </p:pic>
        <p:cxnSp>
          <p:nvCxnSpPr>
            <p:cNvPr id="46" name="Connecteur droit 45"/>
            <p:cNvCxnSpPr/>
            <p:nvPr/>
          </p:nvCxnSpPr>
          <p:spPr>
            <a:xfrm flipV="1">
              <a:off x="4277796" y="4197673"/>
              <a:ext cx="542725" cy="5657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4299097" y="4218889"/>
              <a:ext cx="542725" cy="5657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/>
          <p:cNvSpPr/>
          <p:nvPr/>
        </p:nvSpPr>
        <p:spPr>
          <a:xfrm rot="5400000">
            <a:off x="1693829" y="5991800"/>
            <a:ext cx="785100" cy="60411"/>
          </a:xfrm>
          <a:prstGeom prst="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0" name="ZoneTexte 49"/>
          <p:cNvSpPr txBox="1"/>
          <p:nvPr/>
        </p:nvSpPr>
        <p:spPr>
          <a:xfrm>
            <a:off x="1858586" y="4664106"/>
            <a:ext cx="461665" cy="9142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b="1" dirty="0" smtClean="0"/>
              <a:t>DEBUT</a:t>
            </a:r>
            <a:endParaRPr lang="fr-FR" b="1" dirty="0"/>
          </a:p>
        </p:txBody>
      </p:sp>
      <p:sp>
        <p:nvSpPr>
          <p:cNvPr id="51" name="ZoneTexte 50"/>
          <p:cNvSpPr txBox="1"/>
          <p:nvPr/>
        </p:nvSpPr>
        <p:spPr>
          <a:xfrm>
            <a:off x="6679557" y="4621797"/>
            <a:ext cx="461665" cy="9142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b="1" dirty="0" smtClean="0"/>
              <a:t>FIN</a:t>
            </a:r>
            <a:endParaRPr lang="fr-FR" b="1" dirty="0"/>
          </a:p>
        </p:txBody>
      </p:sp>
      <p:sp>
        <p:nvSpPr>
          <p:cNvPr id="52" name="Rectangle 51"/>
          <p:cNvSpPr/>
          <p:nvPr/>
        </p:nvSpPr>
        <p:spPr>
          <a:xfrm rot="5400000">
            <a:off x="6508634" y="5946026"/>
            <a:ext cx="785100" cy="60411"/>
          </a:xfrm>
          <a:prstGeom prst="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53" name="Imag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2" y="804783"/>
            <a:ext cx="1093468" cy="1628317"/>
          </a:xfrm>
          <a:prstGeom prst="rect">
            <a:avLst/>
          </a:prstGeom>
        </p:spPr>
      </p:pic>
      <p:sp>
        <p:nvSpPr>
          <p:cNvPr id="56" name="ZoneTexte 55"/>
          <p:cNvSpPr txBox="1"/>
          <p:nvPr/>
        </p:nvSpPr>
        <p:spPr>
          <a:xfrm rot="16200000">
            <a:off x="5482841" y="5182999"/>
            <a:ext cx="92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- 15 min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7" name="Connecteur droit avec flèche 56"/>
          <p:cNvCxnSpPr/>
          <p:nvPr/>
        </p:nvCxnSpPr>
        <p:spPr>
          <a:xfrm>
            <a:off x="5897522" y="5793914"/>
            <a:ext cx="93926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e 57"/>
          <p:cNvGrpSpPr/>
          <p:nvPr/>
        </p:nvGrpSpPr>
        <p:grpSpPr>
          <a:xfrm>
            <a:off x="6024854" y="5857961"/>
            <a:ext cx="694785" cy="587000"/>
            <a:chOff x="4203140" y="4197673"/>
            <a:chExt cx="694785" cy="587000"/>
          </a:xfrm>
        </p:grpSpPr>
        <p:pic>
          <p:nvPicPr>
            <p:cNvPr id="59" name="Image 58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63" r="2673" b="28178"/>
            <a:stretch/>
          </p:blipFill>
          <p:spPr>
            <a:xfrm>
              <a:off x="4203140" y="4339429"/>
              <a:ext cx="694785" cy="329513"/>
            </a:xfrm>
            <a:prstGeom prst="rect">
              <a:avLst/>
            </a:prstGeom>
          </p:spPr>
        </p:pic>
        <p:cxnSp>
          <p:nvCxnSpPr>
            <p:cNvPr id="60" name="Connecteur droit 59"/>
            <p:cNvCxnSpPr/>
            <p:nvPr/>
          </p:nvCxnSpPr>
          <p:spPr>
            <a:xfrm flipV="1">
              <a:off x="4277796" y="4197673"/>
              <a:ext cx="542725" cy="5657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4299097" y="4218889"/>
              <a:ext cx="542725" cy="5657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ZoneTexte 61"/>
          <p:cNvSpPr txBox="1"/>
          <p:nvPr/>
        </p:nvSpPr>
        <p:spPr>
          <a:xfrm>
            <a:off x="5026412" y="2530717"/>
            <a:ext cx="245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Palatino Linotype" panose="02040502050505030304" pitchFamily="18" charset="0"/>
              </a:rPr>
              <a:t>et même </a:t>
            </a:r>
            <a:r>
              <a:rPr lang="fr-FR" b="1" u="sng" dirty="0" smtClean="0">
                <a:latin typeface="Palatino Linotype" panose="02040502050505030304" pitchFamily="18" charset="0"/>
              </a:rPr>
              <a:t>obligatoire</a:t>
            </a:r>
            <a:r>
              <a:rPr lang="fr-FR" b="1" dirty="0" smtClean="0">
                <a:latin typeface="Palatino Linotype" panose="02040502050505030304" pitchFamily="18" charset="0"/>
              </a:rPr>
              <a:t> :</a:t>
            </a:r>
            <a:endParaRPr lang="fr-FR" b="1" dirty="0">
              <a:latin typeface="Palatino Linotype" panose="02040502050505030304" pitchFamily="18" charset="0"/>
            </a:endParaRPr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033" y="4324951"/>
            <a:ext cx="1123090" cy="748727"/>
          </a:xfrm>
          <a:prstGeom prst="rect">
            <a:avLst/>
          </a:prstGeom>
        </p:spPr>
      </p:pic>
      <p:sp>
        <p:nvSpPr>
          <p:cNvPr id="65" name="Forme libre 64"/>
          <p:cNvSpPr/>
          <p:nvPr/>
        </p:nvSpPr>
        <p:spPr>
          <a:xfrm>
            <a:off x="3347709" y="5554864"/>
            <a:ext cx="2517187" cy="488959"/>
          </a:xfrm>
          <a:custGeom>
            <a:avLst/>
            <a:gdLst>
              <a:gd name="connsiteX0" fmla="*/ 0 w 1828800"/>
              <a:gd name="connsiteY0" fmla="*/ 270939 h 1625600"/>
              <a:gd name="connsiteX1" fmla="*/ 270939 w 1828800"/>
              <a:gd name="connsiteY1" fmla="*/ 0 h 1625600"/>
              <a:gd name="connsiteX2" fmla="*/ 1557861 w 1828800"/>
              <a:gd name="connsiteY2" fmla="*/ 0 h 1625600"/>
              <a:gd name="connsiteX3" fmla="*/ 1828800 w 1828800"/>
              <a:gd name="connsiteY3" fmla="*/ 270939 h 1625600"/>
              <a:gd name="connsiteX4" fmla="*/ 1828800 w 1828800"/>
              <a:gd name="connsiteY4" fmla="*/ 1354661 h 1625600"/>
              <a:gd name="connsiteX5" fmla="*/ 1557861 w 1828800"/>
              <a:gd name="connsiteY5" fmla="*/ 1625600 h 1625600"/>
              <a:gd name="connsiteX6" fmla="*/ 270939 w 1828800"/>
              <a:gd name="connsiteY6" fmla="*/ 1625600 h 1625600"/>
              <a:gd name="connsiteX7" fmla="*/ 0 w 1828800"/>
              <a:gd name="connsiteY7" fmla="*/ 1354661 h 1625600"/>
              <a:gd name="connsiteX8" fmla="*/ 0 w 1828800"/>
              <a:gd name="connsiteY8" fmla="*/ 270939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1625600">
                <a:moveTo>
                  <a:pt x="0" y="270939"/>
                </a:moveTo>
                <a:cubicBezTo>
                  <a:pt x="0" y="121304"/>
                  <a:pt x="121304" y="0"/>
                  <a:pt x="270939" y="0"/>
                </a:cubicBezTo>
                <a:lnTo>
                  <a:pt x="1557861" y="0"/>
                </a:lnTo>
                <a:cubicBezTo>
                  <a:pt x="1707496" y="0"/>
                  <a:pt x="1828800" y="121304"/>
                  <a:pt x="1828800" y="270939"/>
                </a:cubicBezTo>
                <a:lnTo>
                  <a:pt x="1828800" y="1354661"/>
                </a:lnTo>
                <a:cubicBezTo>
                  <a:pt x="1828800" y="1504296"/>
                  <a:pt x="1707496" y="1625600"/>
                  <a:pt x="1557861" y="1625600"/>
                </a:cubicBezTo>
                <a:lnTo>
                  <a:pt x="270939" y="1625600"/>
                </a:lnTo>
                <a:cubicBezTo>
                  <a:pt x="121304" y="1625600"/>
                  <a:pt x="0" y="1504296"/>
                  <a:pt x="0" y="1354661"/>
                </a:cubicBezTo>
                <a:lnTo>
                  <a:pt x="0" y="27093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945" tIns="227945" rIns="227945" bIns="227945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3900" kern="1200"/>
          </a:p>
        </p:txBody>
      </p:sp>
      <p:sp>
        <p:nvSpPr>
          <p:cNvPr id="66" name="ZoneTexte 65"/>
          <p:cNvSpPr txBox="1"/>
          <p:nvPr/>
        </p:nvSpPr>
        <p:spPr>
          <a:xfrm>
            <a:off x="4004309" y="5622518"/>
            <a:ext cx="1207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EPREUVE</a:t>
            </a:r>
            <a:endParaRPr lang="fr-FR" b="1" dirty="0">
              <a:solidFill>
                <a:schemeClr val="bg1"/>
              </a:solidFill>
            </a:endParaRPr>
          </a:p>
        </p:txBody>
      </p:sp>
      <p:grpSp>
        <p:nvGrpSpPr>
          <p:cNvPr id="20" name="Groupe 19"/>
          <p:cNvGrpSpPr>
            <a:grpSpLocks noChangeAspect="1"/>
          </p:cNvGrpSpPr>
          <p:nvPr/>
        </p:nvGrpSpPr>
        <p:grpSpPr>
          <a:xfrm>
            <a:off x="6357381" y="2811173"/>
            <a:ext cx="1275128" cy="933342"/>
            <a:chOff x="2168749" y="6001356"/>
            <a:chExt cx="599494" cy="438805"/>
          </a:xfrm>
        </p:grpSpPr>
        <p:sp>
          <p:nvSpPr>
            <p:cNvPr id="21" name="Parchemin horizontal 20"/>
            <p:cNvSpPr/>
            <p:nvPr/>
          </p:nvSpPr>
          <p:spPr>
            <a:xfrm>
              <a:off x="2168749" y="6001356"/>
              <a:ext cx="565078" cy="438805"/>
            </a:xfrm>
            <a:prstGeom prst="horizontalScroll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700" b="1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202406" y="6090083"/>
              <a:ext cx="565837" cy="249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Certificat</a:t>
              </a:r>
            </a:p>
            <a:p>
              <a:pPr algn="ctr"/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 scolarité</a:t>
              </a:r>
              <a:endParaRPr lang="fr-F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ZoneTexte 63"/>
          <p:cNvSpPr txBox="1"/>
          <p:nvPr/>
        </p:nvSpPr>
        <p:spPr>
          <a:xfrm>
            <a:off x="8296331" y="4502404"/>
            <a:ext cx="869148" cy="338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Permis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arallélogramme 26"/>
          <p:cNvSpPr/>
          <p:nvPr/>
        </p:nvSpPr>
        <p:spPr>
          <a:xfrm rot="20544250">
            <a:off x="6366495" y="1612444"/>
            <a:ext cx="1144232" cy="26989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 rot="20566945">
            <a:off x="6383604" y="1604489"/>
            <a:ext cx="1045158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fr-FR" sz="2000" b="1" i="1" dirty="0" smtClean="0">
                <a:solidFill>
                  <a:srgbClr val="0000FF"/>
                </a:solidFill>
                <a:latin typeface="Rockwell Condensed" panose="02060603050405020104" pitchFamily="18" charset="0"/>
              </a:rPr>
              <a:t>PHARMA’S</a:t>
            </a:r>
            <a:endParaRPr lang="fr-FR" sz="2000" b="1" i="1" dirty="0">
              <a:solidFill>
                <a:srgbClr val="0000FF"/>
              </a:solidFill>
              <a:latin typeface="Rockwell Condensed" panose="02060603050405020104" pitchFamily="18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7074592" y="6415671"/>
            <a:ext cx="1776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Palatino Linotype" panose="02040502050505030304" pitchFamily="18" charset="0"/>
              </a:rPr>
              <a:t>Comptage  copies</a:t>
            </a:r>
            <a:endParaRPr lang="fr-FR" sz="1200" b="1" dirty="0">
              <a:latin typeface="Palatino Linotype" panose="02040502050505030304" pitchFamily="18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7988708" y="5112319"/>
            <a:ext cx="1093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Palatino Linotype" panose="02040502050505030304" pitchFamily="18" charset="0"/>
              </a:rPr>
              <a:t>Autorisation SORTIE</a:t>
            </a:r>
            <a:endParaRPr lang="fr-FR" sz="1200" b="1" dirty="0">
              <a:latin typeface="Palatino Linotype" panose="02040502050505030304" pitchFamily="18" charset="0"/>
            </a:endParaRPr>
          </a:p>
        </p:txBody>
      </p:sp>
      <p:sp>
        <p:nvSpPr>
          <p:cNvPr id="72" name="Flèche droite 71"/>
          <p:cNvSpPr/>
          <p:nvPr/>
        </p:nvSpPr>
        <p:spPr>
          <a:xfrm>
            <a:off x="6942014" y="5709531"/>
            <a:ext cx="2160939" cy="533399"/>
          </a:xfrm>
          <a:prstGeom prst="rightArrow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</a:gradFill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3" name="Secteurs 62"/>
          <p:cNvSpPr>
            <a:spLocks noChangeAspect="1"/>
          </p:cNvSpPr>
          <p:nvPr/>
        </p:nvSpPr>
        <p:spPr>
          <a:xfrm>
            <a:off x="7395093" y="5771931"/>
            <a:ext cx="325835" cy="408597"/>
          </a:xfrm>
          <a:prstGeom prst="pie">
            <a:avLst>
              <a:gd name="adj1" fmla="val 5400000"/>
              <a:gd name="adj2" fmla="val 16200000"/>
            </a:avLst>
          </a:prstGeom>
          <a:gradFill>
            <a:gsLst>
              <a:gs pos="0">
                <a:srgbClr val="00FF00"/>
              </a:gs>
              <a:gs pos="50000">
                <a:srgbClr val="33CC33"/>
              </a:gs>
              <a:gs pos="100000">
                <a:srgbClr val="008000"/>
              </a:gs>
            </a:gsLst>
          </a:gradFill>
          <a:ln>
            <a:solidFill>
              <a:srgbClr val="00FF0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5">
              <a:hueOff val="-9933876"/>
              <a:satOff val="39811"/>
              <a:lumOff val="8628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67" name="Secteurs 66"/>
          <p:cNvSpPr>
            <a:spLocks noChangeAspect="1"/>
          </p:cNvSpPr>
          <p:nvPr/>
        </p:nvSpPr>
        <p:spPr>
          <a:xfrm>
            <a:off x="8176396" y="5771931"/>
            <a:ext cx="325835" cy="408597"/>
          </a:xfrm>
          <a:prstGeom prst="pie">
            <a:avLst>
              <a:gd name="adj1" fmla="val 5400000"/>
              <a:gd name="adj2" fmla="val 16200000"/>
            </a:avLst>
          </a:prstGeom>
          <a:gradFill>
            <a:gsLst>
              <a:gs pos="0">
                <a:srgbClr val="00FF00"/>
              </a:gs>
              <a:gs pos="50000">
                <a:srgbClr val="33CC33"/>
              </a:gs>
              <a:gs pos="100000">
                <a:srgbClr val="008000"/>
              </a:gs>
            </a:gsLst>
          </a:gradFill>
          <a:ln>
            <a:solidFill>
              <a:srgbClr val="00FF0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5">
              <a:hueOff val="-9933876"/>
              <a:satOff val="39811"/>
              <a:lumOff val="8628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68" name="Forme libre 67"/>
          <p:cNvSpPr>
            <a:spLocks noChangeAspect="1"/>
          </p:cNvSpPr>
          <p:nvPr/>
        </p:nvSpPr>
        <p:spPr>
          <a:xfrm rot="5400000">
            <a:off x="7402336" y="6246276"/>
            <a:ext cx="215420" cy="25200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  <a:gradFill>
            <a:gsLst>
              <a:gs pos="0">
                <a:srgbClr val="00FF00"/>
              </a:gs>
              <a:gs pos="50000">
                <a:srgbClr val="33CC33"/>
              </a:gs>
              <a:gs pos="100000">
                <a:srgbClr val="008000"/>
              </a:gs>
            </a:gsLst>
          </a:gra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700" kern="1200"/>
          </a:p>
        </p:txBody>
      </p:sp>
      <p:sp>
        <p:nvSpPr>
          <p:cNvPr id="70" name="Forme libre 69"/>
          <p:cNvSpPr>
            <a:spLocks noChangeAspect="1"/>
          </p:cNvSpPr>
          <p:nvPr/>
        </p:nvSpPr>
        <p:spPr>
          <a:xfrm rot="16200000" flipV="1">
            <a:off x="8185400" y="5474078"/>
            <a:ext cx="215420" cy="25200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  <a:gradFill>
            <a:gsLst>
              <a:gs pos="0">
                <a:srgbClr val="00FF00"/>
              </a:gs>
              <a:gs pos="50000">
                <a:srgbClr val="33CC33"/>
              </a:gs>
              <a:gs pos="100000">
                <a:srgbClr val="008000"/>
              </a:gs>
            </a:gsLst>
          </a:gra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700" kern="1200"/>
          </a:p>
        </p:txBody>
      </p:sp>
      <p:sp>
        <p:nvSpPr>
          <p:cNvPr id="73" name="ZoneTexte 72"/>
          <p:cNvSpPr txBox="1"/>
          <p:nvPr/>
        </p:nvSpPr>
        <p:spPr>
          <a:xfrm rot="16200000">
            <a:off x="-172369" y="6285296"/>
            <a:ext cx="92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- 15 min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ZoneTexte 73"/>
          <p:cNvSpPr txBox="1"/>
          <p:nvPr/>
        </p:nvSpPr>
        <p:spPr>
          <a:xfrm rot="16200000">
            <a:off x="678783" y="6201253"/>
            <a:ext cx="92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- 5 min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Secteurs 74"/>
          <p:cNvSpPr>
            <a:spLocks noChangeAspect="1"/>
          </p:cNvSpPr>
          <p:nvPr/>
        </p:nvSpPr>
        <p:spPr>
          <a:xfrm>
            <a:off x="196686" y="5769375"/>
            <a:ext cx="325835" cy="408597"/>
          </a:xfrm>
          <a:prstGeom prst="pie">
            <a:avLst>
              <a:gd name="adj1" fmla="val 5400000"/>
              <a:gd name="adj2" fmla="val 1620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5">
              <a:hueOff val="-9933876"/>
              <a:satOff val="39811"/>
              <a:lumOff val="8628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76" name="Secteurs 75"/>
          <p:cNvSpPr>
            <a:spLocks noChangeAspect="1"/>
          </p:cNvSpPr>
          <p:nvPr/>
        </p:nvSpPr>
        <p:spPr>
          <a:xfrm>
            <a:off x="1031932" y="5769375"/>
            <a:ext cx="325835" cy="408597"/>
          </a:xfrm>
          <a:prstGeom prst="pie">
            <a:avLst>
              <a:gd name="adj1" fmla="val 5400000"/>
              <a:gd name="adj2" fmla="val 1620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5">
              <a:hueOff val="-9933876"/>
              <a:satOff val="39811"/>
              <a:lumOff val="8628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77" name="ZoneTexte 76"/>
          <p:cNvSpPr txBox="1"/>
          <p:nvPr/>
        </p:nvSpPr>
        <p:spPr>
          <a:xfrm>
            <a:off x="1" y="5002411"/>
            <a:ext cx="93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Palatino Linotype" panose="02040502050505030304" pitchFamily="18" charset="0"/>
              </a:rPr>
              <a:t>Entrée étudiants</a:t>
            </a:r>
            <a:endParaRPr lang="fr-FR" sz="1200" b="1" dirty="0">
              <a:latin typeface="Palatino Linotype" panose="02040502050505030304" pitchFamily="18" charset="0"/>
            </a:endParaRPr>
          </a:p>
        </p:txBody>
      </p:sp>
      <p:sp>
        <p:nvSpPr>
          <p:cNvPr id="78" name="Forme libre 77"/>
          <p:cNvSpPr>
            <a:spLocks noChangeAspect="1"/>
          </p:cNvSpPr>
          <p:nvPr/>
        </p:nvSpPr>
        <p:spPr>
          <a:xfrm rot="16200000">
            <a:off x="211081" y="5468707"/>
            <a:ext cx="215420" cy="25200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700" kern="1200"/>
          </a:p>
        </p:txBody>
      </p:sp>
      <p:pic>
        <p:nvPicPr>
          <p:cNvPr id="79" name="Image 7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359" y="5773318"/>
            <a:ext cx="422168" cy="423782"/>
          </a:xfrm>
          <a:prstGeom prst="rect">
            <a:avLst/>
          </a:prstGeom>
        </p:spPr>
      </p:pic>
      <p:cxnSp>
        <p:nvCxnSpPr>
          <p:cNvPr id="81" name="Connecteur droit avec flèche 80"/>
          <p:cNvCxnSpPr/>
          <p:nvPr/>
        </p:nvCxnSpPr>
        <p:spPr>
          <a:xfrm>
            <a:off x="1134007" y="5669689"/>
            <a:ext cx="93926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5" t="9282" r="26430" b="6253"/>
          <a:stretch/>
        </p:blipFill>
        <p:spPr>
          <a:xfrm>
            <a:off x="1752599" y="2462498"/>
            <a:ext cx="947797" cy="1066005"/>
          </a:xfrm>
          <a:prstGeom prst="rect">
            <a:avLst/>
          </a:prstGeom>
        </p:spPr>
      </p:pic>
      <p:sp>
        <p:nvSpPr>
          <p:cNvPr id="82" name="Rectangle 81"/>
          <p:cNvSpPr/>
          <p:nvPr/>
        </p:nvSpPr>
        <p:spPr>
          <a:xfrm rot="5400000">
            <a:off x="2040368" y="3039249"/>
            <a:ext cx="4789250" cy="60411"/>
          </a:xfrm>
          <a:prstGeom prst="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93579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609</TotalTime>
  <Words>589</Words>
  <Application>Microsoft Office PowerPoint</Application>
  <PresentationFormat>Affichage à l'écran (4:3)</PresentationFormat>
  <Paragraphs>74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SENTIS</dc:creator>
  <cp:lastModifiedBy>BENGRID FLORENCE</cp:lastModifiedBy>
  <cp:revision>69</cp:revision>
  <cp:lastPrinted>2014-11-28T10:09:21Z</cp:lastPrinted>
  <dcterms:created xsi:type="dcterms:W3CDTF">2014-11-26T15:05:46Z</dcterms:created>
  <dcterms:modified xsi:type="dcterms:W3CDTF">2017-06-13T11:53:36Z</dcterms:modified>
</cp:coreProperties>
</file>